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40E"/>
    <a:srgbClr val="005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édio 3 - 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6"/>
    <p:restoredTop sz="93041"/>
  </p:normalViewPr>
  <p:slideViewPr>
    <p:cSldViewPr snapToGrid="0" snapToObjects="1">
      <p:cViewPr varScale="1">
        <p:scale>
          <a:sx n="67" d="100"/>
          <a:sy n="67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CBF92-4F84-6C42-8ACF-6A647D0B9FBA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A0CDE-C27F-5047-9638-08EECC29043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1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s, boom, buiten&#10;&#10;&#10;&#10;Automatisch gegenereerde beschrijving">
            <a:extLst>
              <a:ext uri="{FF2B5EF4-FFF2-40B4-BE49-F238E27FC236}">
                <a16:creationId xmlns:a16="http://schemas.microsoft.com/office/drawing/2014/main" id="{E46EC4AE-37A7-D54D-9C5A-763438C0A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2" t="16366" r="2080" b="9975"/>
          <a:stretch/>
        </p:blipFill>
        <p:spPr>
          <a:xfrm>
            <a:off x="831898" y="1122362"/>
            <a:ext cx="10521902" cy="50515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0D9141-3FFD-C24F-8906-843A6E0CD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94F4C1-27ED-E341-A824-626CB2C88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E90C3C-93A2-1645-B2AF-7E2A2752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4088" y="6356350"/>
            <a:ext cx="1030726" cy="365125"/>
          </a:xfrm>
        </p:spPr>
        <p:txBody>
          <a:bodyPr/>
          <a:lstStyle>
            <a:lvl1pPr>
              <a:defRPr i="1"/>
            </a:lvl1pPr>
          </a:lstStyle>
          <a:p>
            <a:fld id="{D443A3CE-AF3A-FF4C-B329-ECB6D05649C5}" type="datetime1">
              <a:rPr lang="nl-NL" smtClean="0"/>
              <a:pPr/>
              <a:t>6-1-2021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2528F-D6BB-3441-95A5-8175AFC4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032" y="6356350"/>
            <a:ext cx="467768" cy="365125"/>
          </a:xfrm>
        </p:spPr>
        <p:txBody>
          <a:bodyPr/>
          <a:lstStyle>
            <a:lvl1pPr>
              <a:defRPr i="1"/>
            </a:lvl1pPr>
          </a:lstStyle>
          <a:p>
            <a:fld id="{18CCB9D7-5E6D-0947-8652-C7FC6C01390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25A9E1CF-FC7B-3841-8ACE-FFE85DDD4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003" y="6356350"/>
            <a:ext cx="2541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" dirty="0"/>
              <a:t>COST is supported by the EU Framework </a:t>
            </a:r>
          </a:p>
          <a:p>
            <a:r>
              <a:rPr lang="en" dirty="0" err="1"/>
              <a:t>Programme</a:t>
            </a:r>
            <a:r>
              <a:rPr lang="en" dirty="0"/>
              <a:t> Horizon 2020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27A3DB0-E85B-7A46-AE4A-9DD26BF1C751}"/>
              </a:ext>
            </a:extLst>
          </p:cNvPr>
          <p:cNvCxnSpPr/>
          <p:nvPr userDrawn="1"/>
        </p:nvCxnSpPr>
        <p:spPr>
          <a:xfrm>
            <a:off x="10668000" y="6356350"/>
            <a:ext cx="0" cy="3651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D9141-3FFD-C24F-8906-843A6E0CD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94F4C1-27ED-E341-A824-626CB2C88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E90C3C-93A2-1645-B2AF-7E2A2752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4088" y="6356350"/>
            <a:ext cx="1030726" cy="365125"/>
          </a:xfrm>
        </p:spPr>
        <p:txBody>
          <a:bodyPr/>
          <a:lstStyle>
            <a:lvl1pPr>
              <a:defRPr i="1"/>
            </a:lvl1pPr>
          </a:lstStyle>
          <a:p>
            <a:fld id="{D443A3CE-AF3A-FF4C-B329-ECB6D05649C5}" type="datetime1">
              <a:rPr lang="nl-NL" smtClean="0"/>
              <a:pPr/>
              <a:t>6-1-2021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2528F-D6BB-3441-95A5-8175AFC4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032" y="6356350"/>
            <a:ext cx="467768" cy="365125"/>
          </a:xfrm>
        </p:spPr>
        <p:txBody>
          <a:bodyPr/>
          <a:lstStyle>
            <a:lvl1pPr>
              <a:defRPr i="1"/>
            </a:lvl1pPr>
          </a:lstStyle>
          <a:p>
            <a:fld id="{18CCB9D7-5E6D-0947-8652-C7FC6C01390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25A9E1CF-FC7B-3841-8ACE-FFE85DDD4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003" y="6356350"/>
            <a:ext cx="2541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" dirty="0"/>
              <a:t>COST is supported by the EU Framework </a:t>
            </a:r>
          </a:p>
          <a:p>
            <a:r>
              <a:rPr lang="en" dirty="0" err="1"/>
              <a:t>Programme</a:t>
            </a:r>
            <a:r>
              <a:rPr lang="en" dirty="0"/>
              <a:t> Horizon 2020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27A3DB0-E85B-7A46-AE4A-9DD26BF1C751}"/>
              </a:ext>
            </a:extLst>
          </p:cNvPr>
          <p:cNvCxnSpPr/>
          <p:nvPr userDrawn="1"/>
        </p:nvCxnSpPr>
        <p:spPr>
          <a:xfrm>
            <a:off x="10668000" y="6356350"/>
            <a:ext cx="0" cy="3651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2F745-9D4B-7049-B2D6-4E300523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94CCC5-9174-BB41-B96D-BDCA98BF1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5FD506-0EE5-614E-BE3C-8D85C2AF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  <a:p>
            <a:fld id="{BA1BA71F-D438-4E4C-B5DF-15E1F1ECE6DF}" type="datetime1">
              <a:rPr lang="nl-NL" smtClean="0"/>
              <a:t>6-1-2021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B4EDFCE-2BE8-2E41-BC9F-24DF4D69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COST is supported by the EU Framework </a:t>
            </a:r>
          </a:p>
          <a:p>
            <a:r>
              <a:rPr lang="en"/>
              <a:t>Programme Horizon 2020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51D7D1C-186A-6A43-94FB-5188C494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  <a:p>
            <a:fld id="{18CCB9D7-5E6D-0947-8652-C7FC6C01390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535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78039-0511-9C43-8364-3882A68E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98A36F-19A7-1340-B8CB-530C2F4B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11F-3819-9A42-82BE-580B4F813231}" type="datetime1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A22112-05D5-F44F-8609-117BB751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9D7-5E6D-0947-8652-C7FC6C013903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6AD77579-E614-914D-8B8F-F03F85E9C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003" y="6356350"/>
            <a:ext cx="2541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" dirty="0"/>
              <a:t>COST is supported by the EU Framework </a:t>
            </a:r>
          </a:p>
          <a:p>
            <a:r>
              <a:rPr lang="en" dirty="0" err="1"/>
              <a:t>Programme</a:t>
            </a:r>
            <a:r>
              <a:rPr lang="en" dirty="0"/>
              <a:t> Horizon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834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D07B3A-3031-8C47-85BB-B1E35FEC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D010-2D74-4342-816F-F17008B8F762}" type="datetime1">
              <a:rPr lang="nl-NL" smtClean="0"/>
              <a:t>6-1-2021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684AB5-BB1E-1C43-A58D-6A7A4585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9D7-5E6D-0947-8652-C7FC6C013903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6AA6C3-0842-8049-8E0B-0940691D6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003" y="6356350"/>
            <a:ext cx="2541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" dirty="0"/>
              <a:t>COST is supported by the EU Framework </a:t>
            </a:r>
          </a:p>
          <a:p>
            <a:r>
              <a:rPr lang="en" dirty="0" err="1"/>
              <a:t>Programme</a:t>
            </a:r>
            <a:r>
              <a:rPr lang="en" dirty="0"/>
              <a:t> Horizon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0AFD1-168D-2643-8ACE-587DDA65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1284"/>
            <a:ext cx="3932237" cy="9573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F14AC1-0F01-5443-BF3E-5E9BF3138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251284"/>
            <a:ext cx="6172200" cy="4754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B900BF-847A-9944-9736-B6CB30652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10063"/>
            <a:ext cx="3932237" cy="37033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060A5B-08F1-FF49-8DBD-0CF59A6E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BE02-7C3A-3A4D-A272-80325439C6DA}" type="datetime1">
              <a:rPr lang="nl-NL" smtClean="0"/>
              <a:t>6-1-2021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7BEB3B-E218-1D4A-AAFA-D222B920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9D7-5E6D-0947-8652-C7FC6C013903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9FF7902-130D-2546-A51C-DA086353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003" y="6356350"/>
            <a:ext cx="2541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" dirty="0"/>
              <a:t>COST is supported by the EU Framework </a:t>
            </a:r>
          </a:p>
          <a:p>
            <a:r>
              <a:rPr lang="en" dirty="0" err="1"/>
              <a:t>Programme</a:t>
            </a:r>
            <a:r>
              <a:rPr lang="en" dirty="0"/>
              <a:t> Horizon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25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773623-A779-FE49-A6EA-B826534B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535"/>
            <a:ext cx="10515600" cy="976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F07D23-53D5-2544-B23A-4BB73F0C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50373"/>
            <a:ext cx="10515600" cy="39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9E54E1-CC38-0247-B0B4-F2EAEDE00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0229" y="6356350"/>
            <a:ext cx="2292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nl-NL" dirty="0"/>
          </a:p>
          <a:p>
            <a:fld id="{677A3020-6EFA-5844-893B-5881BE51D9AC}" type="datetime1">
              <a:rPr lang="nl-NL" smtClean="0"/>
              <a:t>6-1-2021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C95687-9CB1-0743-9E42-52B6BEEA9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003" y="6356350"/>
            <a:ext cx="2541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" dirty="0"/>
              <a:t>COST is supported by the EU Framework </a:t>
            </a:r>
          </a:p>
          <a:p>
            <a:r>
              <a:rPr lang="en" dirty="0" err="1"/>
              <a:t>Programme</a:t>
            </a:r>
            <a:r>
              <a:rPr lang="en" dirty="0"/>
              <a:t> Horizon 2020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5C82FE-A976-B440-86FD-011F444C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5294" y="6356350"/>
            <a:ext cx="618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nl-NL" dirty="0"/>
          </a:p>
          <a:p>
            <a:fld id="{18CCB9D7-5E6D-0947-8652-C7FC6C01390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89D62-7FBD-5E47-9370-8F4FF60660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8200" y="313058"/>
            <a:ext cx="2446203" cy="557645"/>
          </a:xfrm>
          <a:prstGeom prst="rect">
            <a:avLst/>
          </a:prstGeom>
        </p:spPr>
      </p:pic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C63500B5-B75A-8D4D-80C9-E96ACFA54208}"/>
              </a:ext>
            </a:extLst>
          </p:cNvPr>
          <p:cNvSpPr txBox="1">
            <a:spLocks/>
          </p:cNvSpPr>
          <p:nvPr userDrawn="1"/>
        </p:nvSpPr>
        <p:spPr>
          <a:xfrm>
            <a:off x="838199" y="6356349"/>
            <a:ext cx="308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/>
              <a:t>Grant </a:t>
            </a:r>
            <a:r>
              <a:rPr lang="nl-NL" i="1" dirty="0" err="1"/>
              <a:t>Holder</a:t>
            </a:r>
            <a:r>
              <a:rPr lang="nl-NL" i="1" dirty="0"/>
              <a:t> </a:t>
            </a:r>
            <a:r>
              <a:rPr lang="nl-NL" i="1" dirty="0" err="1"/>
              <a:t>Institute</a:t>
            </a:r>
            <a:endParaRPr lang="nl-NL" i="1" dirty="0"/>
          </a:p>
          <a:p>
            <a:r>
              <a:rPr lang="nl-NL" dirty="0"/>
              <a:t>STICHTING WAGENINGEN RESEARCH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F4F29A-9321-1448-97C8-694F0256A8E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06432" y="6383103"/>
            <a:ext cx="419502" cy="275988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50ACF28-DD0B-164C-9B29-3418D91DFE8F}"/>
              </a:ext>
            </a:extLst>
          </p:cNvPr>
          <p:cNvCxnSpPr/>
          <p:nvPr userDrawn="1"/>
        </p:nvCxnSpPr>
        <p:spPr>
          <a:xfrm>
            <a:off x="838199" y="6252358"/>
            <a:ext cx="10515601" cy="0"/>
          </a:xfrm>
          <a:prstGeom prst="line">
            <a:avLst/>
          </a:prstGeom>
          <a:ln w="9525">
            <a:solidFill>
              <a:srgbClr val="D15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E4695C8-76AC-D449-9BE3-F826D7960E94}"/>
              </a:ext>
            </a:extLst>
          </p:cNvPr>
          <p:cNvSpPr txBox="1"/>
          <p:nvPr userDrawn="1"/>
        </p:nvSpPr>
        <p:spPr>
          <a:xfrm>
            <a:off x="3643851" y="564380"/>
            <a:ext cx="775922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" sz="1000" b="1" dirty="0" err="1">
                <a:solidFill>
                  <a:srgbClr val="005933"/>
                </a:solidFill>
                <a:latin typeface="Trebuchet MS" panose="020B0703020202090204" pitchFamily="34" charset="0"/>
              </a:rPr>
              <a:t>www.lignocost.eu</a:t>
            </a:r>
            <a:r>
              <a:rPr lang="en" sz="1000" b="1" dirty="0">
                <a:solidFill>
                  <a:srgbClr val="005933"/>
                </a:solidFill>
                <a:latin typeface="Trebuchet MS" panose="020B0703020202090204" pitchFamily="34" charset="0"/>
              </a:rPr>
              <a:t>  </a:t>
            </a:r>
            <a:r>
              <a:rPr lang="en" sz="1000" dirty="0">
                <a:solidFill>
                  <a:srgbClr val="005933"/>
                </a:solidFill>
                <a:latin typeface="Trebuchet MS" panose="020B0703020202090204" pitchFamily="34" charset="0"/>
              </a:rPr>
              <a:t>|  CA17128 - Establishment of a Pan-European Network on the Sustainable </a:t>
            </a:r>
            <a:r>
              <a:rPr lang="en" sz="1000" dirty="0" err="1">
                <a:solidFill>
                  <a:srgbClr val="005933"/>
                </a:solidFill>
                <a:latin typeface="Trebuchet MS" panose="020B0703020202090204" pitchFamily="34" charset="0"/>
              </a:rPr>
              <a:t>Valorisation</a:t>
            </a:r>
            <a:r>
              <a:rPr lang="en" sz="1000" dirty="0">
                <a:solidFill>
                  <a:srgbClr val="005933"/>
                </a:solidFill>
                <a:latin typeface="Trebuchet MS" panose="020B0703020202090204" pitchFamily="34" charset="0"/>
              </a:rPr>
              <a:t> of Lignin</a:t>
            </a:r>
            <a:endParaRPr lang="nl-NL" sz="1000" dirty="0">
              <a:solidFill>
                <a:srgbClr val="005933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02CC93A-4C8F-E649-B5F7-410A3AF5CE9C}"/>
              </a:ext>
            </a:extLst>
          </p:cNvPr>
          <p:cNvCxnSpPr/>
          <p:nvPr userDrawn="1"/>
        </p:nvCxnSpPr>
        <p:spPr>
          <a:xfrm>
            <a:off x="838199" y="1028361"/>
            <a:ext cx="10515601" cy="0"/>
          </a:xfrm>
          <a:prstGeom prst="line">
            <a:avLst/>
          </a:prstGeom>
          <a:ln w="9525">
            <a:solidFill>
              <a:srgbClr val="D15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4" r:id="rId4"/>
    <p:sldLayoutId id="2147483655" r:id="rId5"/>
    <p:sldLayoutId id="214748365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4DF7E-47BA-E44F-AB8A-EDCE0756E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Inclusiveness</a:t>
            </a:r>
            <a:r>
              <a:rPr lang="pl-PL" dirty="0"/>
              <a:t> Target </a:t>
            </a:r>
            <a:r>
              <a:rPr lang="pl-PL" dirty="0" err="1"/>
              <a:t>Countries</a:t>
            </a:r>
            <a:r>
              <a:rPr lang="pl-PL" dirty="0"/>
              <a:t> (ITC) Conference </a:t>
            </a:r>
            <a:r>
              <a:rPr lang="pl-PL" dirty="0" err="1"/>
              <a:t>Grants</a:t>
            </a:r>
            <a:endParaRPr lang="pt-BR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AE6D23-E343-AA49-8E32-8C905E1E6F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1st </a:t>
            </a:r>
            <a:r>
              <a:rPr lang="nl-NL" dirty="0" err="1"/>
              <a:t>and</a:t>
            </a:r>
            <a:r>
              <a:rPr lang="nl-NL" dirty="0"/>
              <a:t> 2nd </a:t>
            </a:r>
            <a:r>
              <a:rPr lang="nl-NL" dirty="0" err="1"/>
              <a:t>grant</a:t>
            </a:r>
            <a:r>
              <a:rPr lang="nl-NL" dirty="0"/>
              <a:t> </a:t>
            </a:r>
            <a:r>
              <a:rPr lang="nl-NL" dirty="0" err="1"/>
              <a:t>period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D7032C-E0DB-AD47-8B75-08A2ED8A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AC52-63F1-484D-85E1-5031E03D0B27}" type="datetime1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BDA34A-FDCD-CF49-A43D-427320BC2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COST is supported by the EU Framework </a:t>
            </a:r>
          </a:p>
          <a:p>
            <a:r>
              <a:rPr lang="en"/>
              <a:t>Programme Horizon 2020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7F1908-33E8-3043-A4A3-0DD5A299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9D7-5E6D-0947-8652-C7FC6C01390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1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535"/>
            <a:ext cx="10515600" cy="4640638"/>
          </a:xfrm>
        </p:spPr>
        <p:txBody>
          <a:bodyPr anchor="t">
            <a:normAutofit/>
          </a:bodyPr>
          <a:lstStyle/>
          <a:p>
            <a:pPr marL="457200" indent="-457200">
              <a:buFont typeface="Wingdings" pitchFamily="2" charset="2"/>
              <a:buChar char="§"/>
              <a:tabLst>
                <a:tab pos="7413625" algn="l"/>
              </a:tabLst>
            </a:pPr>
            <a:r>
              <a:rPr lang="en-GB" sz="2800" dirty="0"/>
              <a:t>1</a:t>
            </a:r>
            <a:r>
              <a:rPr lang="en-GB" sz="2800" baseline="30000" dirty="0"/>
              <a:t>st</a:t>
            </a:r>
            <a:r>
              <a:rPr lang="en-GB" sz="2800" dirty="0"/>
              <a:t> Grant period: </a:t>
            </a:r>
            <a:r>
              <a:rPr lang="pl-PL" sz="2800" dirty="0"/>
              <a:t>1</a:t>
            </a:r>
            <a:r>
              <a:rPr lang="en-GB" sz="2800" dirty="0"/>
              <a:t> </a:t>
            </a:r>
            <a:r>
              <a:rPr lang="pl-PL" sz="2800" dirty="0"/>
              <a:t>ITC Grant</a:t>
            </a: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11F-3819-9A42-82BE-580B4F813231}" type="datetime1">
              <a:rPr lang="nl-NL" smtClean="0"/>
              <a:t>6-1-2021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9D7-5E6D-0947-8652-C7FC6C013903}" type="slidenum">
              <a:rPr lang="nl-NL" smtClean="0"/>
              <a:t>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COST is supported by the EU Framework </a:t>
            </a:r>
          </a:p>
          <a:p>
            <a:r>
              <a:rPr lang="en"/>
              <a:t>Programme Horizon 2020</a:t>
            </a:r>
            <a:endParaRPr lang="nl-NL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1D58A54-DEBA-2545-8586-0B1CAD895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49848"/>
              </p:ext>
            </p:extLst>
          </p:nvPr>
        </p:nvGraphicFramePr>
        <p:xfrm>
          <a:off x="1017142" y="1767630"/>
          <a:ext cx="10336661" cy="2656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30224">
                  <a:extLst>
                    <a:ext uri="{9D8B030D-6E8A-4147-A177-3AD203B41FA5}">
                      <a16:colId xmlns:a16="http://schemas.microsoft.com/office/drawing/2014/main" val="1069157007"/>
                    </a:ext>
                  </a:extLst>
                </a:gridCol>
                <a:gridCol w="1882321">
                  <a:extLst>
                    <a:ext uri="{9D8B030D-6E8A-4147-A177-3AD203B41FA5}">
                      <a16:colId xmlns:a16="http://schemas.microsoft.com/office/drawing/2014/main" val="2032193551"/>
                    </a:ext>
                  </a:extLst>
                </a:gridCol>
                <a:gridCol w="1882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450">
                  <a:extLst>
                    <a:ext uri="{9D8B030D-6E8A-4147-A177-3AD203B41FA5}">
                      <a16:colId xmlns:a16="http://schemas.microsoft.com/office/drawing/2014/main" val="2277159288"/>
                    </a:ext>
                  </a:extLst>
                </a:gridCol>
                <a:gridCol w="2723345">
                  <a:extLst>
                    <a:ext uri="{9D8B030D-6E8A-4147-A177-3AD203B41FA5}">
                      <a16:colId xmlns:a16="http://schemas.microsoft.com/office/drawing/2014/main" val="3600642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Degree</a:t>
                      </a:r>
                      <a:r>
                        <a:rPr lang="pl-PL" sz="1600" dirty="0"/>
                        <a:t> Level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Country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Conference </a:t>
                      </a:r>
                      <a:r>
                        <a:rPr lang="pl-PL" sz="1600" dirty="0" err="1"/>
                        <a:t>details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Thematic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0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Angeliki </a:t>
                      </a:r>
                      <a:r>
                        <a:rPr lang="pl-PL" dirty="0" err="1"/>
                        <a:t>Kylili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PhD</a:t>
                      </a:r>
                      <a:r>
                        <a:rPr lang="pl-PL" dirty="0"/>
                        <a:t> Student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Cyprus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Young Energy </a:t>
                      </a:r>
                      <a:r>
                        <a:rPr lang="pl-PL" dirty="0" err="1"/>
                        <a:t>Researchers</a:t>
                      </a:r>
                      <a:r>
                        <a:rPr lang="pl-PL" dirty="0"/>
                        <a:t> Conference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held</a:t>
                      </a:r>
                      <a:r>
                        <a:rPr lang="pl-PL" baseline="0" dirty="0"/>
                        <a:t> in the </a:t>
                      </a:r>
                      <a:r>
                        <a:rPr lang="pl-PL" baseline="0" dirty="0" err="1"/>
                        <a:t>context</a:t>
                      </a:r>
                      <a:r>
                        <a:rPr lang="pl-PL" baseline="0" dirty="0"/>
                        <a:t> of the World </a:t>
                      </a:r>
                      <a:r>
                        <a:rPr lang="pl-PL" baseline="0" dirty="0" err="1"/>
                        <a:t>Sustainable</a:t>
                      </a:r>
                      <a:r>
                        <a:rPr lang="pl-PL" baseline="0" dirty="0"/>
                        <a:t> Energy </a:t>
                      </a:r>
                      <a:r>
                        <a:rPr lang="pl-PL" baseline="0" dirty="0" err="1"/>
                        <a:t>Days</a:t>
                      </a:r>
                      <a:r>
                        <a:rPr lang="pl-PL" baseline="0" dirty="0"/>
                        <a:t>, 27.02-1.03.2019, </a:t>
                      </a:r>
                      <a:r>
                        <a:rPr lang="pl-PL" baseline="0" dirty="0" err="1"/>
                        <a:t>Wels</a:t>
                      </a:r>
                      <a:r>
                        <a:rPr lang="pl-PL" baseline="0" dirty="0"/>
                        <a:t>, Austria.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</a:t>
                      </a:r>
                      <a:r>
                        <a:rPr lang="pl-PL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  <a:r>
                        <a:rPr lang="pl-P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considerations</a:t>
                      </a: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pl-PL" sz="18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enabling</a:t>
                      </a: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Circular</a:t>
                      </a: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Bioecnomy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03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36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535"/>
            <a:ext cx="10515600" cy="4640638"/>
          </a:xfrm>
        </p:spPr>
        <p:txBody>
          <a:bodyPr anchor="t">
            <a:normAutofit/>
          </a:bodyPr>
          <a:lstStyle/>
          <a:p>
            <a:pPr marL="457200" indent="-457200">
              <a:buFont typeface="Wingdings" pitchFamily="2" charset="2"/>
              <a:buChar char="§"/>
              <a:tabLst>
                <a:tab pos="7413625" algn="l"/>
              </a:tabLst>
            </a:pPr>
            <a:r>
              <a:rPr lang="en-GB" sz="2800" dirty="0"/>
              <a:t>2</a:t>
            </a:r>
            <a:r>
              <a:rPr lang="en-GB" sz="2800" baseline="30000" dirty="0"/>
              <a:t>nd</a:t>
            </a:r>
            <a:r>
              <a:rPr lang="en-GB" sz="2800" dirty="0"/>
              <a:t> Grant period – 1</a:t>
            </a:r>
            <a:r>
              <a:rPr lang="en-GB" sz="2800" baseline="30000" dirty="0"/>
              <a:t>st</a:t>
            </a:r>
            <a:r>
              <a:rPr lang="en-GB" sz="2800" dirty="0"/>
              <a:t> call: </a:t>
            </a:r>
            <a:r>
              <a:rPr lang="pl-PL" sz="2800" dirty="0"/>
              <a:t>1</a:t>
            </a:r>
            <a:r>
              <a:rPr lang="en-GB" sz="2800" dirty="0"/>
              <a:t> </a:t>
            </a:r>
            <a:r>
              <a:rPr lang="pl-PL" sz="2800" dirty="0"/>
              <a:t>ITC Grant</a:t>
            </a: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411F-3819-9A42-82BE-580B4F813231}" type="datetime1">
              <a:rPr lang="nl-NL" smtClean="0"/>
              <a:t>6-1-2021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9D7-5E6D-0947-8652-C7FC6C013903}" type="slidenum">
              <a:rPr lang="nl-NL" smtClean="0"/>
              <a:t>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COST is supported by the EU Framework </a:t>
            </a:r>
          </a:p>
          <a:p>
            <a:r>
              <a:rPr lang="en"/>
              <a:t>Programme Horizon 2020</a:t>
            </a:r>
            <a:endParaRPr lang="nl-N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1D58A54-DEBA-2545-8586-0B1CAD895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96251"/>
              </p:ext>
            </p:extLst>
          </p:nvPr>
        </p:nvGraphicFramePr>
        <p:xfrm>
          <a:off x="1017142" y="1767630"/>
          <a:ext cx="10336661" cy="29311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30224">
                  <a:extLst>
                    <a:ext uri="{9D8B030D-6E8A-4147-A177-3AD203B41FA5}">
                      <a16:colId xmlns:a16="http://schemas.microsoft.com/office/drawing/2014/main" val="1069157007"/>
                    </a:ext>
                  </a:extLst>
                </a:gridCol>
                <a:gridCol w="1882321">
                  <a:extLst>
                    <a:ext uri="{9D8B030D-6E8A-4147-A177-3AD203B41FA5}">
                      <a16:colId xmlns:a16="http://schemas.microsoft.com/office/drawing/2014/main" val="2032193551"/>
                    </a:ext>
                  </a:extLst>
                </a:gridCol>
                <a:gridCol w="1882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450">
                  <a:extLst>
                    <a:ext uri="{9D8B030D-6E8A-4147-A177-3AD203B41FA5}">
                      <a16:colId xmlns:a16="http://schemas.microsoft.com/office/drawing/2014/main" val="2277159288"/>
                    </a:ext>
                  </a:extLst>
                </a:gridCol>
                <a:gridCol w="2723345">
                  <a:extLst>
                    <a:ext uri="{9D8B030D-6E8A-4147-A177-3AD203B41FA5}">
                      <a16:colId xmlns:a16="http://schemas.microsoft.com/office/drawing/2014/main" val="3600642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Degree</a:t>
                      </a:r>
                      <a:r>
                        <a:rPr lang="pl-PL" sz="1600" dirty="0"/>
                        <a:t> Level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Country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Conference </a:t>
                      </a:r>
                      <a:r>
                        <a:rPr lang="pl-PL" sz="1600" dirty="0" err="1"/>
                        <a:t>details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Thematic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0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Maria Rybarczyk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ECI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Poland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BERSTIC 2020: II International Congress on </a:t>
                      </a:r>
                      <a:r>
                        <a:rPr lang="en-US" dirty="0" err="1"/>
                        <a:t>Biorefineries</a:t>
                      </a:r>
                      <a:r>
                        <a:rPr lang="en-US" dirty="0"/>
                        <a:t> and</a:t>
                      </a:r>
                    </a:p>
                    <a:p>
                      <a:pPr algn="ctr"/>
                      <a:r>
                        <a:rPr lang="en-US" dirty="0"/>
                        <a:t>Renewable Energies Supported by ICT,</a:t>
                      </a:r>
                    </a:p>
                    <a:p>
                      <a:pPr algn="ctr"/>
                      <a:r>
                        <a:rPr lang="en-US" dirty="0"/>
                        <a:t>17-20.02.2020,</a:t>
                      </a:r>
                    </a:p>
                    <a:p>
                      <a:pPr algn="ctr"/>
                      <a:r>
                        <a:rPr lang="en-US" dirty="0" err="1"/>
                        <a:t>Piedecuesta</a:t>
                      </a:r>
                      <a:r>
                        <a:rPr lang="en-US" dirty="0"/>
                        <a:t>, Santander, Colombia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 </a:t>
                      </a:r>
                      <a:r>
                        <a:rPr lang="pl-PL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husk</a:t>
                      </a:r>
                      <a:r>
                        <a:rPr lang="pl-P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lignin </a:t>
                      </a:r>
                      <a:r>
                        <a:rPr lang="pl-PL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utilization</a:t>
                      </a:r>
                      <a:r>
                        <a:rPr lang="pl-P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pl-PL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pl-P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03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0938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UR001 - Lignocost powerpoint.potx [Read-Only]" id="{BE3E95AE-B38B-4E7C-B7FC-BD77F2A7A7D8}" vid="{8EB457FF-5A31-435F-B7EC-F8F7CF160A7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186</TotalTime>
  <Words>138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Wingdings</vt:lpstr>
      <vt:lpstr>Kantoorthema</vt:lpstr>
      <vt:lpstr>Inclusiveness Target Countries (ITC) Conference Grants</vt:lpstr>
      <vt:lpstr>1st Grant period: 1 ITC Grant  </vt:lpstr>
      <vt:lpstr>2nd Grant period – 1st call: 1 ITC Grant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 do Microsoft Office</dc:creator>
  <cp:lastModifiedBy>Slaghek, Ted</cp:lastModifiedBy>
  <cp:revision>39</cp:revision>
  <dcterms:created xsi:type="dcterms:W3CDTF">2019-11-06T12:00:18Z</dcterms:created>
  <dcterms:modified xsi:type="dcterms:W3CDTF">2021-01-06T09:53:42Z</dcterms:modified>
</cp:coreProperties>
</file>